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5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9/13/2024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200" b="1" dirty="0">
                <a:solidFill>
                  <a:srgbClr val="0057A8"/>
                </a:solidFill>
                <a:effectLst/>
                <a:latin typeface="Helvetica" panose="020B0604020202020204" pitchFamily="34" charset="0"/>
                <a:ea typeface="Times New Roman" panose="02020603050405020304" pitchFamily="18" charset="0"/>
                <a:cs typeface="HelveticaNeueLT-Roman"/>
              </a:rPr>
              <a:t>A Well Presented And Deceptively Spacious Semi-Detached</a:t>
            </a:r>
            <a:r>
              <a:rPr lang="en-GB" sz="1200" b="1" dirty="0">
                <a:solidFill>
                  <a:srgbClr val="0057A8"/>
                </a:solidFill>
                <a:latin typeface="Helvetica" panose="020B0604020202020204" pitchFamily="34" charset="0"/>
                <a:ea typeface="Times New Roman" panose="02020603050405020304" pitchFamily="18" charset="0"/>
                <a:cs typeface="HelveticaNeueLT-Roman"/>
              </a:rPr>
              <a:t> Period House With Wonderful Generously Sized Gardens, </a:t>
            </a:r>
          </a:p>
          <a:p>
            <a:pPr algn="ctr">
              <a:lnSpc>
                <a:spcPct val="127000"/>
              </a:lnSpc>
            </a:pPr>
            <a:r>
              <a:rPr lang="en-GB" sz="1200" b="1" dirty="0">
                <a:solidFill>
                  <a:srgbClr val="0057A8"/>
                </a:solidFill>
                <a:latin typeface="Helvetica" panose="020B0604020202020204" pitchFamily="34" charset="0"/>
                <a:ea typeface="Times New Roman" panose="02020603050405020304" pitchFamily="18" charset="0"/>
                <a:cs typeface="HelveticaNeueLT-Roman"/>
              </a:rPr>
              <a:t>Ample Off-Road Parking And Double </a:t>
            </a:r>
            <a:r>
              <a:rPr lang="en-GB" sz="1200" b="1" dirty="0">
                <a:solidFill>
                  <a:srgbClr val="0057A8"/>
                </a:solidFill>
                <a:effectLst/>
                <a:latin typeface="Helvetica" panose="020B0604020202020204" pitchFamily="34" charset="0"/>
                <a:ea typeface="Times New Roman" panose="02020603050405020304" pitchFamily="18" charset="0"/>
                <a:cs typeface="HelveticaNeueLT-Roman"/>
              </a:rPr>
              <a:t>Garage</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endParaRPr lang="en-GB" sz="4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effectLst/>
                <a:latin typeface="Helvetica" panose="020B0604020202020204" pitchFamily="34" charset="0"/>
                <a:ea typeface="Times New Roman" panose="02020603050405020304" pitchFamily="18" charset="0"/>
                <a:cs typeface="HelveticaNeueLT-Roman"/>
              </a:rPr>
              <a:t>Entrance Vestibule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Good Size Lounge • Separate </a:t>
            </a:r>
            <a:r>
              <a:rPr lang="en-GB" sz="1200" dirty="0">
                <a:solidFill>
                  <a:srgbClr val="000000"/>
                </a:solidFill>
                <a:latin typeface="Helvetica" panose="020B0604020202020204" pitchFamily="34" charset="0"/>
                <a:ea typeface="Times New Roman" panose="02020603050405020304" pitchFamily="18" charset="0"/>
                <a:cs typeface="HelveticaNeueLT-Roman"/>
              </a:rPr>
              <a:t>Family/Dining Room</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Kitchen/Breakfast Room • Utility Room • Rear Lobby/Garden Room •  Ground Floor Cloakroom/WC  •  Three First Floor Bedrooms - One With En-Suite Shower Room/WC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r>
              <a:rPr lang="en-GB" sz="1200" dirty="0">
                <a:solidFill>
                  <a:srgbClr val="000000"/>
                </a:solidFill>
                <a:latin typeface="Helvetica" panose="020B0604020202020204" pitchFamily="34" charset="0"/>
                <a:ea typeface="Times New Roman" panose="02020603050405020304" pitchFamily="18" charset="0"/>
              </a:rPr>
              <a:t>Main Family Bathroom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Double Glazed Windows • </a:t>
            </a:r>
            <a:r>
              <a:rPr lang="sv-SE"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Via Modern Boiler * </a:t>
            </a:r>
            <a:r>
              <a:rPr lang="en-GB" sz="1200">
                <a:solidFill>
                  <a:srgbClr val="000000"/>
                </a:solidFill>
                <a:effectLst/>
                <a:latin typeface="Helvetica" panose="020B0604020202020204" pitchFamily="34" charset="0"/>
                <a:ea typeface="Times New Roman" panose="02020603050405020304" pitchFamily="18" charset="0"/>
                <a:cs typeface="HelveticaNeueLT-Roman"/>
              </a:rPr>
              <a:t>Viewing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Highly Recommended • No Onward Chain</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£499,950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cs typeface="HelveticaNeueLT-Medium"/>
              </a:rPr>
              <a:t>245 Withycombe Village Road, E</a:t>
            </a:r>
            <a:r>
              <a:rPr lang="en-GB" sz="1800" dirty="0">
                <a:solidFill>
                  <a:srgbClr val="FFFFFF"/>
                </a:solidFill>
                <a:effectLst/>
                <a:latin typeface="HelveticaNeueLT-Medium"/>
                <a:ea typeface="Times New Roman" panose="02020603050405020304" pitchFamily="18" charset="0"/>
                <a:cs typeface="HelveticaNeueLT-Medium"/>
              </a:rPr>
              <a:t>xmouth, Devon, EX8 </a:t>
            </a:r>
            <a:r>
              <a:rPr lang="en-GB" dirty="0">
                <a:solidFill>
                  <a:srgbClr val="FFFFFF"/>
                </a:solidFill>
                <a:latin typeface="HelveticaNeueLT-Medium"/>
                <a:ea typeface="Times New Roman" panose="02020603050405020304" pitchFamily="18" charset="0"/>
                <a:cs typeface="HelveticaNeueLT-Medium"/>
              </a:rPr>
              <a:t>3BD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7" name="Picture 2">
            <a:extLst>
              <a:ext uri="{FF2B5EF4-FFF2-40B4-BE49-F238E27FC236}">
                <a16:creationId xmlns:a16="http://schemas.microsoft.com/office/drawing/2014/main" id="{1A8896FB-2C27-52BD-1269-FC5824E0A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264" y="2636670"/>
            <a:ext cx="6291471" cy="43925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A9BEACA-9F56-7474-B19C-A3E1A31D7698}"/>
              </a:ext>
            </a:extLst>
          </p:cNvPr>
          <p:cNvPicPr>
            <a:picLocks noChangeAspect="1"/>
          </p:cNvPicPr>
          <p:nvPr/>
        </p:nvPicPr>
        <p:blipFill>
          <a:blip r:embed="rId5"/>
          <a:srcRect/>
          <a:stretch/>
        </p:blipFill>
        <p:spPr>
          <a:xfrm>
            <a:off x="3013669" y="8027629"/>
            <a:ext cx="1531035" cy="1485104"/>
          </a:xfrm>
          <a:prstGeom prst="rect">
            <a:avLst/>
          </a:prstGeom>
        </p:spPr>
      </p:pic>
      <p:pic>
        <p:nvPicPr>
          <p:cNvPr id="1026" name="Picture 2">
            <a:extLst>
              <a:ext uri="{FF2B5EF4-FFF2-40B4-BE49-F238E27FC236}">
                <a16:creationId xmlns:a16="http://schemas.microsoft.com/office/drawing/2014/main" id="{3B89CE54-37EA-DFAB-762B-F3F301328604}"/>
              </a:ext>
            </a:extLst>
          </p:cNvPr>
          <p:cNvPicPr>
            <a:picLocks noChangeAspect="1" noChangeArrowheads="1"/>
          </p:cNvPicPr>
          <p:nvPr/>
        </p:nvPicPr>
        <p:blipFill>
          <a:blip r:embed="rId6"/>
          <a:srcRect/>
          <a:stretch/>
        </p:blipFill>
        <p:spPr bwMode="auto">
          <a:xfrm>
            <a:off x="592579" y="510099"/>
            <a:ext cx="3168916" cy="23766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3AA4D36B-3BD9-CE9C-30AC-703EEBB6D011}"/>
              </a:ext>
            </a:extLst>
          </p:cNvPr>
          <p:cNvPicPr>
            <a:picLocks noChangeAspect="1" noChangeArrowheads="1"/>
          </p:cNvPicPr>
          <p:nvPr/>
        </p:nvPicPr>
        <p:blipFill>
          <a:blip r:embed="rId7"/>
          <a:srcRect/>
          <a:stretch/>
        </p:blipFill>
        <p:spPr bwMode="auto">
          <a:xfrm>
            <a:off x="3927084" y="504348"/>
            <a:ext cx="3168000"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B33F3D3-90F4-0F61-8D91-B4549BADC57D}"/>
              </a:ext>
            </a:extLst>
          </p:cNvPr>
          <p:cNvPicPr>
            <a:picLocks noChangeAspect="1" noChangeArrowheads="1"/>
          </p:cNvPicPr>
          <p:nvPr/>
        </p:nvPicPr>
        <p:blipFill>
          <a:blip r:embed="rId8"/>
          <a:srcRect/>
          <a:stretch/>
        </p:blipFill>
        <p:spPr bwMode="auto">
          <a:xfrm>
            <a:off x="595407" y="3036998"/>
            <a:ext cx="3152662" cy="23644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ACAFAF40-888A-8E37-306F-CCF41A75BDEE}"/>
              </a:ext>
            </a:extLst>
          </p:cNvPr>
          <p:cNvPicPr>
            <a:picLocks noChangeAspect="1" noChangeArrowheads="1"/>
          </p:cNvPicPr>
          <p:nvPr/>
        </p:nvPicPr>
        <p:blipFill>
          <a:blip r:embed="rId9"/>
          <a:srcRect/>
          <a:stretch/>
        </p:blipFill>
        <p:spPr bwMode="auto">
          <a:xfrm>
            <a:off x="3943046" y="3049437"/>
            <a:ext cx="3136077" cy="23520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AC46D25-579B-D7D1-5892-DDE0BCBE08C5}"/>
              </a:ext>
            </a:extLst>
          </p:cNvPr>
          <p:cNvPicPr>
            <a:picLocks noChangeAspect="1" noChangeArrowheads="1"/>
          </p:cNvPicPr>
          <p:nvPr/>
        </p:nvPicPr>
        <p:blipFill>
          <a:blip r:embed="rId10"/>
          <a:srcRect/>
          <a:stretch/>
        </p:blipFill>
        <p:spPr bwMode="auto">
          <a:xfrm>
            <a:off x="3943046" y="5570583"/>
            <a:ext cx="3136077" cy="23076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72078BF-88BA-6A9C-2747-61BCCF3A1C16}"/>
              </a:ext>
            </a:extLst>
          </p:cNvPr>
          <p:cNvPicPr>
            <a:picLocks noChangeAspect="1" noChangeArrowheads="1"/>
          </p:cNvPicPr>
          <p:nvPr/>
        </p:nvPicPr>
        <p:blipFill>
          <a:blip r:embed="rId11"/>
          <a:srcRect/>
          <a:stretch/>
        </p:blipFill>
        <p:spPr bwMode="auto">
          <a:xfrm>
            <a:off x="630483" y="5570583"/>
            <a:ext cx="3076854" cy="230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433625"/>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245 Withycombe Village Road, </a:t>
            </a: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Exmouth, Devon, EX8 </a:t>
            </a: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3BD</a:t>
            </a:r>
            <a:endPar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pPr algn="ct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Wood Effect uPVC front door with patterned glass window inset and matching picture window side screen giving access to: </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VESTIBULE:</a:t>
            </a:r>
            <a:r>
              <a:rPr lang="en-GB" sz="1200" dirty="0">
                <a:latin typeface="Helvetica" panose="020B0604020202020204" pitchFamily="34" charset="0"/>
                <a:cs typeface="Helvetica" panose="020B0604020202020204" pitchFamily="34" charset="0"/>
              </a:rPr>
              <a:t> - 2.21m x 1.42m (7'3" x 4'8") Radiator; electric consumer unit; glazed panelled inner door with patterned glass leading to the family/dining room.</a:t>
            </a:r>
            <a:r>
              <a:rPr lang="en-GB" sz="1200" dirty="0"/>
              <a:t> </a:t>
            </a:r>
            <a:endParaRPr lang="en-GB" sz="1200" dirty="0">
              <a:latin typeface="Helvetica" panose="020B0604020202020204" pitchFamily="34" charset="0"/>
              <a:cs typeface="Helvetica" panose="020B0604020202020204" pitchFamily="34" charset="0"/>
            </a:endParaRP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  4.72m x 3.53m (15'6" x 11'7") Double glazed window to front aspect; gas fire set in chimney recess with feature exposed brick surround; radiator; coved ceiling, door leading to the family/dining room:</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FAMILY/DINING ROOM: </a:t>
            </a:r>
            <a:r>
              <a:rPr lang="en-GB" sz="1200" dirty="0">
                <a:latin typeface="Helvetica" panose="020B0604020202020204" pitchFamily="34" charset="0"/>
                <a:cs typeface="Helvetica" panose="020B0604020202020204" pitchFamily="34" charset="0"/>
              </a:rPr>
              <a:t>- 7.24m x 3.51m (23'9" x 11'6") narrowing to 3.05m (10'0"). A spacious room with two sets of uPVC double glazed windows overlooking the gardens; two radiators; television point; thermostat control for central heating; staircase rising to the first floor landing; glazed panelled door leading through an archway to the kitchen/breakfast room.</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KITCHEN/BREAKFAST ROOM: </a:t>
            </a:r>
            <a:r>
              <a:rPr lang="en-GB" sz="1200" dirty="0">
                <a:latin typeface="Helvetica" panose="020B0604020202020204" pitchFamily="34" charset="0"/>
                <a:cs typeface="Helvetica" panose="020B0604020202020204" pitchFamily="34" charset="0"/>
              </a:rPr>
              <a:t>- 4.75m x 2.44m (15'7" x 8'0") Fitted with a range of gloss finish patterned work top surfaces with tiled surrounds and incorporating a breakfast bar area; inset double bowl single drainer sink unit with chrome swan neck mixer tap over; range of base cupboards, drawer units and matching wall mounted glass-front display units; space for dishwasher; upright larder style cupboard; electric cooker point with stainless steel chimney style extractor hood over with light; modern gas boiler serving domestic hot water and central heating; double glazed window overlooking the rear garden; glazed panelled door to: </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UTILITY ROOM: </a:t>
            </a:r>
            <a:r>
              <a:rPr lang="en-GB" sz="1200" dirty="0">
                <a:latin typeface="Helvetica" panose="020B0604020202020204" pitchFamily="34" charset="0"/>
                <a:cs typeface="Helvetica" panose="020B0604020202020204" pitchFamily="34" charset="0"/>
              </a:rPr>
              <a:t>- 1.78m x 1.68m (5'10" x 5'6") Fitted with gloss finish pattered work top surface with space and plumbing for washing machine beneath; radiator; uPVC double glazed rear door with patterned glass giving access to the gardens; opening to: </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REAR LOBBY/STORE ROOM: </a:t>
            </a:r>
            <a:r>
              <a:rPr lang="en-GB" sz="1200" dirty="0">
                <a:latin typeface="Helvetica" panose="020B0604020202020204" pitchFamily="34" charset="0"/>
                <a:cs typeface="Helvetica" panose="020B0604020202020204" pitchFamily="34" charset="0"/>
              </a:rPr>
              <a:t>- 2.29m x 1.65m (7'6" x 5'5") Double glazed window with patterned glass; radiator; door to: </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CLOAKROOM/WC: </a:t>
            </a:r>
            <a:r>
              <a:rPr lang="en-GB" sz="1200" dirty="0">
                <a:latin typeface="Helvetica" panose="020B0604020202020204" pitchFamily="34" charset="0"/>
                <a:cs typeface="Helvetica" panose="020B0604020202020204" pitchFamily="34" charset="0"/>
              </a:rPr>
              <a:t>Comprising of a wash hand basin with tiled splashback; WC with push button flush; fitted shelving; extractor fan. </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SPLIT LEVEL LANDING: </a:t>
            </a:r>
            <a:r>
              <a:rPr lang="en-GB" sz="1200" dirty="0">
                <a:latin typeface="Helvetica" panose="020B0604020202020204" pitchFamily="34" charset="0"/>
                <a:cs typeface="Helvetica" panose="020B0604020202020204" pitchFamily="34" charset="0"/>
              </a:rPr>
              <a:t>Fitted shelving in inner landing area; access to: </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- 4.7m x 3.53m (15'5" x 11'7") A bright room with two sets of double glazed windows to front aspect; feature cast iron fireplace with wooden surround; radiator. </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- 3.94m x 2.44m (12'11" x 8'0") A fine guest bedroom with two sets of double glazed windows overlooking the gardens; radiator; built-in double wardrobe with clothes rail and shelving. </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EN-SUITE SHOWER ROOM/WC: </a:t>
            </a:r>
            <a:r>
              <a:rPr lang="en-GB" sz="1200" dirty="0">
                <a:latin typeface="Helvetica" panose="020B0604020202020204" pitchFamily="34" charset="0"/>
                <a:cs typeface="Helvetica" panose="020B0604020202020204" pitchFamily="34" charset="0"/>
              </a:rPr>
              <a:t>Stylishly fitted and comprising of a good size shower cubicle with push button chrome shower unit; space saver wash hand basin with cupboard beneath; WC with push button walls; chrome heated towel rail; splashback walls and colour coordinated flooring; recess ceiling spotlighting; ceiling light/extractor.</a:t>
            </a:r>
          </a:p>
          <a:p>
            <a:endParaRPr lang="en-GB" sz="1200" b="1"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5801588"/>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BEDROOM THREE: </a:t>
            </a:r>
            <a:r>
              <a:rPr lang="en-GB" sz="1200" dirty="0">
                <a:latin typeface="Helvetica" panose="020B0604020202020204" pitchFamily="34" charset="0"/>
                <a:cs typeface="Helvetica" panose="020B0604020202020204" pitchFamily="34" charset="0"/>
              </a:rPr>
              <a:t>- 4.78m x 2.44m (15'8" x 8'0") Another good size bedroom with double glazed window overlooking the rear garden; further double glazed window with patterned glass; radiator; dado rail; bespoke designed bedside shelving units; access to roof space; wash hand basin with splashback and cabinet beneath; airing cupboard housing water cylinder with shelving over.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MAIN BATHROOM/WC: </a:t>
            </a:r>
            <a:r>
              <a:rPr lang="en-GB" sz="1200" dirty="0">
                <a:latin typeface="Helvetica" panose="020B0604020202020204" pitchFamily="34" charset="0"/>
                <a:cs typeface="Helvetica" panose="020B0604020202020204" pitchFamily="34" charset="0"/>
              </a:rPr>
              <a:t>- 2.92m x 1.63m (9'7" x 5'4") A modern suite comprising of bath with shower unit over, shower curtain and rail; pedestal wash hand basin; WC with push button flush; chrome heated towel rail; attractive tiling to dado rail height; colour coordinated tiled flooring; recess ceiling spotlighting. </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To the front of the property there is a gravelled driveway providing off-road parking and leading to a </a:t>
            </a:r>
            <a:r>
              <a:rPr lang="en-GB" sz="1200" b="1" dirty="0">
                <a:latin typeface="Helvetica" panose="020B0604020202020204" pitchFamily="34" charset="0"/>
                <a:cs typeface="Helvetica" panose="020B0604020202020204" pitchFamily="34" charset="0"/>
              </a:rPr>
              <a:t>DOUBLE GARAGE</a:t>
            </a:r>
            <a:r>
              <a:rPr lang="en-GB" sz="1200" dirty="0">
                <a:latin typeface="Helvetica" panose="020B0604020202020204" pitchFamily="34" charset="0"/>
                <a:cs typeface="Helvetica" panose="020B0604020202020204" pitchFamily="34" charset="0"/>
              </a:rPr>
              <a:t>. The </a:t>
            </a:r>
            <a:r>
              <a:rPr lang="en-GB" sz="1200" b="1" dirty="0">
                <a:latin typeface="Helvetica" panose="020B0604020202020204" pitchFamily="34" charset="0"/>
                <a:cs typeface="Helvetica" panose="020B0604020202020204" pitchFamily="34" charset="0"/>
              </a:rPr>
              <a:t>REAR GARDEN </a:t>
            </a:r>
            <a:r>
              <a:rPr lang="en-GB" sz="1200" dirty="0">
                <a:latin typeface="Helvetica" panose="020B0604020202020204" pitchFamily="34" charset="0"/>
                <a:cs typeface="Helvetica" panose="020B0604020202020204" pitchFamily="34" charset="0"/>
              </a:rPr>
              <a:t>is a wonderful feature of the property being generous in size and offering an abundance of colour from a variety of flowers, shrubs and trees. The garden is fully enclosed and offers a high degree of privacy and seclusion. Comprising of a large patio sun terrace area ideal for al-fresco dining/entertaining; extensive area of lawned garden; greenhouse; further garden store with patio area directly in front; outside lighting; outside cold water tap.</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DOUBLE GARAGE:</a:t>
            </a:r>
            <a:r>
              <a:rPr lang="en-GB" sz="1200" dirty="0">
                <a:latin typeface="Helvetica" panose="020B0604020202020204" pitchFamily="34" charset="0"/>
                <a:cs typeface="Helvetica" panose="020B0604020202020204" pitchFamily="34" charset="0"/>
              </a:rPr>
              <a:t> - 5.97m x 4.88m (19'7" x 16'0") With up and over door; fluorescent lighting; part glazed door giving direct access into the rear garden. </a:t>
            </a:r>
          </a:p>
          <a:p>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r>
              <a:rPr lang="en-GB" sz="1000" b="1" kern="100" dirty="0">
                <a:effectLst/>
                <a:latin typeface="Helvetica" panose="020B0604020202020204" pitchFamily="34" charset="0"/>
                <a:ea typeface="Aptos" panose="020B0004020202020204" pitchFamily="34" charset="0"/>
                <a:cs typeface="Times New Roman" panose="02020603050405020304" pitchFamily="18" charset="0"/>
              </a:rPr>
              <a:t>Mortgage Assistance:   </a:t>
            </a:r>
            <a:r>
              <a:rPr lang="en-GB" sz="1000" kern="100" dirty="0">
                <a:effectLst/>
                <a:latin typeface="Helvetica" panose="020B0604020202020204" pitchFamily="34" charset="0"/>
                <a:ea typeface="Aptos" panose="020B0004020202020204" pitchFamily="34" charset="0"/>
                <a:cs typeface="Times New Roman" panose="02020603050405020304" pitchFamily="18" charset="0"/>
              </a:rPr>
              <a:t>We are pleased to recommend Meredith Morgan Taylor, who would be pleased to help no matter which estate agent you finally buy through. For a free initial chat please contact us on 01395 264111 to arrange an appointment.  Your home may be repossessed if you do not keep up repayments on your mortgage. Meredith Morgan Taylor Ltd is an appointed representative of Openwork Limited, a trading style of Openwork Ltd which is authorised and regulated by the Financial Conduct Authority (FCA). </a:t>
            </a: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100" b="1" dirty="0">
              <a:solidFill>
                <a:srgbClr val="333333"/>
              </a:solidFill>
              <a:latin typeface="Helvetica" panose="020B0604020202020204" pitchFamily="34" charset="0"/>
              <a:ea typeface="Times New Roman" panose="02020603050405020304" pitchFamily="18" charset="0"/>
              <a:cs typeface="Helvetica-Bold"/>
            </a:endParaRPr>
          </a:p>
          <a:p>
            <a:endParaRPr lang="en-GB" sz="1100" b="1" dirty="0">
              <a:solidFill>
                <a:srgbClr val="333333"/>
              </a:solidFill>
              <a:effectLst/>
              <a:latin typeface="Helvetica" panose="020B0604020202020204" pitchFamily="34" charset="0"/>
              <a:ea typeface="Times New Roman" panose="02020603050405020304" pitchFamily="18" charset="0"/>
              <a:cs typeface="Helvetica-Bold"/>
            </a:endParaRPr>
          </a:p>
          <a:p>
            <a:pPr algn="ctr"/>
            <a:r>
              <a:rPr lang="en-GB" sz="1100" b="1" dirty="0">
                <a:solidFill>
                  <a:srgbClr val="333333"/>
                </a:solidFill>
                <a:effectLst/>
                <a:latin typeface="Helvetica" panose="020B0604020202020204" pitchFamily="34" charset="0"/>
                <a:ea typeface="Times New Roman" panose="02020603050405020304" pitchFamily="18" charset="0"/>
                <a:cs typeface="Helvetica-Bold"/>
              </a:rPr>
              <a:t>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CF1B018A-FF99-C1B9-D39F-9E449D968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686" y="6099694"/>
            <a:ext cx="5160998" cy="423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TotalTime>
  <Words>1215</Words>
  <Application>Microsoft Office PowerPoint</Application>
  <PresentationFormat>Custom</PresentationFormat>
  <Paragraphs>56</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27</cp:revision>
  <cp:lastPrinted>2024-09-11T08:59:17Z</cp:lastPrinted>
  <dcterms:created xsi:type="dcterms:W3CDTF">2023-03-19T13:39:10Z</dcterms:created>
  <dcterms:modified xsi:type="dcterms:W3CDTF">2024-09-13T09:45:55Z</dcterms:modified>
</cp:coreProperties>
</file>